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4" r:id="rId5"/>
    <p:sldId id="261" r:id="rId6"/>
    <p:sldId id="258" r:id="rId7"/>
    <p:sldId id="259" r:id="rId8"/>
    <p:sldId id="268" r:id="rId9"/>
    <p:sldId id="266" r:id="rId10"/>
    <p:sldId id="260" r:id="rId11"/>
    <p:sldId id="265" r:id="rId12"/>
    <p:sldId id="262" r:id="rId13"/>
    <p:sldId id="26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Nature and Scope of Comparative Politics</a:t>
            </a:r>
            <a:endParaRPr lang="en-US" dirty="0"/>
          </a:p>
        </p:txBody>
      </p:sp>
      <p:sp>
        <p:nvSpPr>
          <p:cNvPr id="3" name="Subtitle 2"/>
          <p:cNvSpPr>
            <a:spLocks noGrp="1"/>
          </p:cNvSpPr>
          <p:nvPr>
            <p:ph type="subTitle" idx="1"/>
          </p:nvPr>
        </p:nvSpPr>
        <p:spPr/>
        <p:txBody>
          <a:bodyPr>
            <a:normAutofit fontScale="85000" lnSpcReduction="20000"/>
          </a:bodyPr>
          <a:lstStyle/>
          <a:p>
            <a:pPr algn="r"/>
            <a:r>
              <a:rPr lang="en-IN" dirty="0" err="1" smtClean="0">
                <a:latin typeface="Arial Black" pitchFamily="34" charset="0"/>
              </a:rPr>
              <a:t>Gangesh</a:t>
            </a:r>
            <a:r>
              <a:rPr lang="en-IN" dirty="0" smtClean="0">
                <a:latin typeface="Arial Black" pitchFamily="34" charset="0"/>
              </a:rPr>
              <a:t> Kr </a:t>
            </a:r>
            <a:r>
              <a:rPr lang="en-IN" dirty="0" err="1" smtClean="0">
                <a:latin typeface="Arial Black" pitchFamily="34" charset="0"/>
              </a:rPr>
              <a:t>Jha</a:t>
            </a:r>
            <a:endParaRPr lang="en-IN" dirty="0" smtClean="0">
              <a:latin typeface="Arial Black" pitchFamily="34" charset="0"/>
            </a:endParaRPr>
          </a:p>
          <a:p>
            <a:pPr algn="r"/>
            <a:r>
              <a:rPr lang="en-IN" dirty="0" smtClean="0">
                <a:latin typeface="Arial Black" pitchFamily="34" charset="0"/>
              </a:rPr>
              <a:t>Assistant Prof.</a:t>
            </a:r>
          </a:p>
          <a:p>
            <a:pPr algn="r"/>
            <a:r>
              <a:rPr lang="en-IN" dirty="0" err="1" smtClean="0">
                <a:latin typeface="Arial Black" pitchFamily="34" charset="0"/>
              </a:rPr>
              <a:t>Deptt</a:t>
            </a:r>
            <a:r>
              <a:rPr lang="en-IN" dirty="0" smtClean="0">
                <a:latin typeface="Arial Black" pitchFamily="34" charset="0"/>
              </a:rPr>
              <a:t>. Of Political Science</a:t>
            </a:r>
          </a:p>
          <a:p>
            <a:pPr algn="r"/>
            <a:r>
              <a:rPr lang="en-IN" dirty="0" smtClean="0">
                <a:latin typeface="Arial Black" pitchFamily="34" charset="0"/>
              </a:rPr>
              <a:t>Marwari </a:t>
            </a:r>
            <a:r>
              <a:rPr lang="en-IN" dirty="0" err="1" smtClean="0">
                <a:latin typeface="Arial Black" pitchFamily="34" charset="0"/>
              </a:rPr>
              <a:t>College,Darbhanga</a:t>
            </a:r>
            <a:endParaRPr lang="en-US"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Scope of Comparative Politics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IN" dirty="0" smtClean="0"/>
              <a:t>All political structures-</a:t>
            </a:r>
            <a:r>
              <a:rPr lang="en-US" sz="2600" dirty="0" smtClean="0"/>
              <a:t>includes the study of all the formal and informal, governmental, and extra-governmental institutions and their structure;</a:t>
            </a:r>
            <a:endParaRPr lang="en-IN" sz="2600" dirty="0" smtClean="0"/>
          </a:p>
          <a:p>
            <a:pPr algn="just"/>
            <a:r>
              <a:rPr lang="en-IN" dirty="0" smtClean="0"/>
              <a:t>Functional-</a:t>
            </a:r>
            <a:r>
              <a:rPr lang="en-US" sz="2600" dirty="0" smtClean="0"/>
              <a:t>the knowledge of how all the formal and informal institutes work within the country;</a:t>
            </a:r>
            <a:endParaRPr lang="en-IN" sz="2600" dirty="0" smtClean="0"/>
          </a:p>
          <a:p>
            <a:pPr algn="just"/>
            <a:r>
              <a:rPr lang="en-IN" dirty="0" smtClean="0"/>
              <a:t>Study of political behaviour- </a:t>
            </a:r>
            <a:r>
              <a:rPr lang="en-US" sz="2600" dirty="0" smtClean="0"/>
              <a:t>the study of voting behavior, political participation, leadership recruitment, elite behavior, mass politics, etc.;</a:t>
            </a:r>
            <a:endParaRPr lang="en-IN" sz="2600" dirty="0" smtClean="0"/>
          </a:p>
          <a:p>
            <a:pPr algn="just"/>
            <a:r>
              <a:rPr lang="en-IN" dirty="0" smtClean="0"/>
              <a:t>Study of similarity and differences-</a:t>
            </a:r>
            <a:r>
              <a:rPr lang="en-US" sz="2600" dirty="0" smtClean="0"/>
              <a:t>How two countries are similar and how are they different from each other; and</a:t>
            </a:r>
            <a:endParaRPr lang="en-IN" sz="2600" dirty="0" smtClean="0"/>
          </a:p>
          <a:p>
            <a:pPr algn="just"/>
            <a:r>
              <a:rPr lang="en-IN" dirty="0" smtClean="0"/>
              <a:t>Study of all political systems-</a:t>
            </a:r>
            <a:r>
              <a:rPr lang="en-US" sz="2800" dirty="0" smtClean="0"/>
              <a:t>the political system of any country defines its nature and the voting culture.</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Scope of Comparative Politics: in nutshell</a:t>
            </a:r>
            <a:endParaRPr lang="en-US" dirty="0"/>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1. Comparative study of Political systems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2.Study of constitutional systems </a:t>
            </a:r>
          </a:p>
          <a:p>
            <a:pPr algn="just">
              <a:buNone/>
            </a:pPr>
            <a:r>
              <a:rPr lang="en-US" dirty="0" smtClean="0">
                <a:latin typeface="Times New Roman" pitchFamily="18" charset="0"/>
                <a:cs typeface="Times New Roman" pitchFamily="18" charset="0"/>
              </a:rPr>
              <a:t>3.Study </a:t>
            </a:r>
            <a:r>
              <a:rPr lang="en-US" dirty="0" smtClean="0">
                <a:latin typeface="Times New Roman" pitchFamily="18" charset="0"/>
                <a:cs typeface="Times New Roman" pitchFamily="18" charset="0"/>
              </a:rPr>
              <a:t>of Political culture </a:t>
            </a:r>
          </a:p>
          <a:p>
            <a:pPr algn="just">
              <a:buNone/>
            </a:pPr>
            <a:r>
              <a:rPr lang="en-US"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Study of political Socialization </a:t>
            </a:r>
          </a:p>
          <a:p>
            <a:pPr algn="just">
              <a:buNone/>
            </a:pPr>
            <a:r>
              <a:rPr lang="en-US" dirty="0" smtClean="0">
                <a:latin typeface="Times New Roman" pitchFamily="18" charset="0"/>
                <a:cs typeface="Times New Roman" pitchFamily="18" charset="0"/>
              </a:rPr>
              <a:t>5.Study </a:t>
            </a:r>
            <a:r>
              <a:rPr lang="en-US" dirty="0" smtClean="0">
                <a:latin typeface="Times New Roman" pitchFamily="18" charset="0"/>
                <a:cs typeface="Times New Roman" pitchFamily="18" charset="0"/>
              </a:rPr>
              <a:t>of political Ideologies </a:t>
            </a:r>
          </a:p>
          <a:p>
            <a:pPr algn="just">
              <a:buNone/>
            </a:pPr>
            <a:r>
              <a:rPr lang="en-US"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Study of political Participation </a:t>
            </a:r>
          </a:p>
          <a:p>
            <a:pPr algn="just">
              <a:buNone/>
            </a:pPr>
            <a:r>
              <a:rPr lang="en-US" dirty="0" smtClean="0">
                <a:latin typeface="Times New Roman" pitchFamily="18" charset="0"/>
                <a:cs typeface="Times New Roman" pitchFamily="18" charset="0"/>
              </a:rPr>
              <a:t>7</a:t>
            </a:r>
            <a:r>
              <a:rPr lang="en-US" dirty="0" smtClean="0">
                <a:latin typeface="Times New Roman" pitchFamily="18" charset="0"/>
                <a:cs typeface="Times New Roman" pitchFamily="18" charset="0"/>
              </a:rPr>
              <a:t>. Study of </a:t>
            </a:r>
            <a:r>
              <a:rPr lang="en-US" dirty="0" smtClean="0">
                <a:latin typeface="Times New Roman" pitchFamily="18" charset="0"/>
                <a:cs typeface="Times New Roman" pitchFamily="18" charset="0"/>
              </a:rPr>
              <a:t>interest  </a:t>
            </a:r>
            <a:r>
              <a:rPr lang="en-US" dirty="0" smtClean="0">
                <a:latin typeface="Times New Roman" pitchFamily="18" charset="0"/>
                <a:cs typeface="Times New Roman" pitchFamily="18" charset="0"/>
              </a:rPr>
              <a:t>groups </a:t>
            </a:r>
          </a:p>
          <a:p>
            <a:pPr algn="just">
              <a:buNone/>
            </a:pPr>
            <a:r>
              <a:rPr lang="en-US" dirty="0" smtClean="0">
                <a:latin typeface="Times New Roman" pitchFamily="18" charset="0"/>
                <a:cs typeface="Times New Roman" pitchFamily="18" charset="0"/>
              </a:rPr>
              <a:t>8.Study </a:t>
            </a:r>
            <a:r>
              <a:rPr lang="en-US" dirty="0" smtClean="0">
                <a:latin typeface="Times New Roman" pitchFamily="18" charset="0"/>
                <a:cs typeface="Times New Roman" pitchFamily="18" charset="0"/>
              </a:rPr>
              <a:t>of power, Influence and authority </a:t>
            </a:r>
          </a:p>
          <a:p>
            <a:pPr algn="just">
              <a:buNone/>
            </a:pPr>
            <a:r>
              <a:rPr lang="en-US" dirty="0" smtClean="0">
                <a:latin typeface="Times New Roman" pitchFamily="18" charset="0"/>
                <a:cs typeface="Times New Roman" pitchFamily="18" charset="0"/>
              </a:rPr>
              <a:t>9.Study </a:t>
            </a:r>
            <a:r>
              <a:rPr lang="en-US" dirty="0" smtClean="0">
                <a:latin typeface="Times New Roman" pitchFamily="18" charset="0"/>
                <a:cs typeface="Times New Roman" pitchFamily="18" charset="0"/>
              </a:rPr>
              <a:t>of Political Elites, Political Violence and Political Corruption.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10</a:t>
            </a:r>
            <a:r>
              <a:rPr lang="en-US" dirty="0" smtClean="0">
                <a:latin typeface="Times New Roman" pitchFamily="18" charset="0"/>
                <a:cs typeface="Times New Roman" pitchFamily="18" charset="0"/>
              </a:rPr>
              <a:t>. Study of Political Processes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11. </a:t>
            </a:r>
            <a:r>
              <a:rPr lang="en-US" dirty="0" smtClean="0">
                <a:latin typeface="Times New Roman" pitchFamily="18" charset="0"/>
                <a:cs typeface="Times New Roman" pitchFamily="18" charset="0"/>
              </a:rPr>
              <a:t>Study of Problems of modernization and urbanization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12. </a:t>
            </a:r>
            <a:r>
              <a:rPr lang="en-US" dirty="0" smtClean="0">
                <a:latin typeface="Times New Roman" pitchFamily="18" charset="0"/>
                <a:cs typeface="Times New Roman" pitchFamily="18" charset="0"/>
              </a:rPr>
              <a:t>Study of the role of the Bureaucracy </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13. </a:t>
            </a:r>
            <a:r>
              <a:rPr lang="en-US" dirty="0" smtClean="0">
                <a:latin typeface="Times New Roman" pitchFamily="18" charset="0"/>
                <a:cs typeface="Times New Roman" pitchFamily="18" charset="0"/>
              </a:rPr>
              <a:t>Study of the political Activities</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System Theory: How it works</a:t>
            </a:r>
            <a:endParaRPr lang="en-US" dirty="0"/>
          </a:p>
        </p:txBody>
      </p:sp>
      <p:sp>
        <p:nvSpPr>
          <p:cNvPr id="3" name="Content Placeholder 2"/>
          <p:cNvSpPr>
            <a:spLocks noGrp="1"/>
          </p:cNvSpPr>
          <p:nvPr>
            <p:ph idx="1"/>
          </p:nvPr>
        </p:nvSpPr>
        <p:spPr/>
        <p:txBody>
          <a:bodyPr/>
          <a:lstStyle/>
          <a:p>
            <a:endParaRPr lang="en-US"/>
          </a:p>
        </p:txBody>
      </p:sp>
      <p:pic>
        <p:nvPicPr>
          <p:cNvPr id="1026" name="Picture 2" descr="Modern Approaches to Comparative Politics, Nature of Comparative ..."/>
          <p:cNvPicPr>
            <a:picLocks noChangeAspect="1" noChangeArrowheads="1"/>
          </p:cNvPicPr>
          <p:nvPr/>
        </p:nvPicPr>
        <p:blipFill>
          <a:blip r:embed="rId2"/>
          <a:srcRect/>
          <a:stretch>
            <a:fillRect/>
          </a:stretch>
        </p:blipFill>
        <p:spPr bwMode="auto">
          <a:xfrm>
            <a:off x="457200" y="1600200"/>
            <a:ext cx="8229600" cy="4495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Problems of Comparative Politics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v"/>
            </a:pPr>
            <a:r>
              <a:rPr lang="en-US" dirty="0" smtClean="0"/>
              <a:t>Lack </a:t>
            </a:r>
            <a:r>
              <a:rPr lang="en-US" dirty="0" smtClean="0"/>
              <a:t>of common terminology </a:t>
            </a:r>
            <a:r>
              <a:rPr lang="en-US" dirty="0" smtClean="0"/>
              <a:t>;</a:t>
            </a:r>
          </a:p>
          <a:p>
            <a:pPr>
              <a:buFont typeface="Wingdings" pitchFamily="2" charset="2"/>
              <a:buChar char="v"/>
            </a:pPr>
            <a:r>
              <a:rPr lang="en-US" dirty="0" smtClean="0"/>
              <a:t> </a:t>
            </a:r>
            <a:r>
              <a:rPr lang="en-US" dirty="0" smtClean="0"/>
              <a:t>Problems of fact-finding </a:t>
            </a:r>
            <a:r>
              <a:rPr lang="en-US" dirty="0" smtClean="0"/>
              <a:t>;</a:t>
            </a:r>
          </a:p>
          <a:p>
            <a:pPr>
              <a:buFont typeface="Wingdings" pitchFamily="2" charset="2"/>
              <a:buChar char="v"/>
            </a:pPr>
            <a:r>
              <a:rPr lang="en-US" dirty="0" smtClean="0"/>
              <a:t>Wide </a:t>
            </a:r>
            <a:r>
              <a:rPr lang="en-US" dirty="0" smtClean="0"/>
              <a:t>range of </a:t>
            </a:r>
            <a:r>
              <a:rPr lang="en-US" dirty="0" smtClean="0"/>
              <a:t>variables;</a:t>
            </a:r>
          </a:p>
          <a:p>
            <a:pPr>
              <a:buFont typeface="Wingdings" pitchFamily="2" charset="2"/>
              <a:buChar char="v"/>
            </a:pPr>
            <a:r>
              <a:rPr lang="en-US" dirty="0" smtClean="0"/>
              <a:t>Gap </a:t>
            </a:r>
            <a:r>
              <a:rPr lang="en-US" dirty="0" smtClean="0"/>
              <a:t>between Constitutional Forms and Political Realities </a:t>
            </a:r>
            <a:r>
              <a:rPr lang="en-US" dirty="0" smtClean="0"/>
              <a:t>;</a:t>
            </a:r>
          </a:p>
          <a:p>
            <a:pPr>
              <a:buFont typeface="Wingdings" pitchFamily="2" charset="2"/>
              <a:buChar char="v"/>
            </a:pPr>
            <a:r>
              <a:rPr lang="en-US" dirty="0" smtClean="0"/>
              <a:t> </a:t>
            </a:r>
            <a:r>
              <a:rPr lang="en-US" dirty="0" smtClean="0"/>
              <a:t>Problem of inter-connection between values </a:t>
            </a:r>
            <a:r>
              <a:rPr lang="en-US" dirty="0" err="1" smtClean="0"/>
              <a:t>behaviour</a:t>
            </a:r>
            <a:r>
              <a:rPr lang="en-US" dirty="0" smtClean="0"/>
              <a:t>;</a:t>
            </a:r>
          </a:p>
          <a:p>
            <a:pPr>
              <a:buFont typeface="Wingdings" pitchFamily="2" charset="2"/>
              <a:buChar char="v"/>
            </a:pPr>
            <a:r>
              <a:rPr lang="en-US" dirty="0" smtClean="0"/>
              <a:t> </a:t>
            </a:r>
            <a:r>
              <a:rPr lang="en-US" dirty="0" smtClean="0"/>
              <a:t>Fickle </a:t>
            </a:r>
            <a:r>
              <a:rPr lang="en-US" dirty="0" smtClean="0"/>
              <a:t>mindedness </a:t>
            </a:r>
            <a:r>
              <a:rPr lang="en-US" dirty="0" smtClean="0"/>
              <a:t>of </a:t>
            </a:r>
            <a:r>
              <a:rPr lang="en-US" dirty="0" smtClean="0"/>
              <a:t>Man;</a:t>
            </a:r>
          </a:p>
          <a:p>
            <a:pPr>
              <a:buFont typeface="Wingdings" pitchFamily="2" charset="2"/>
              <a:buChar char="v"/>
            </a:pPr>
            <a:r>
              <a:rPr lang="en-US" dirty="0" smtClean="0"/>
              <a:t>Problem </a:t>
            </a:r>
            <a:r>
              <a:rPr lang="en-US" dirty="0" smtClean="0"/>
              <a:t>of defining of the </a:t>
            </a:r>
            <a:r>
              <a:rPr lang="en-US" dirty="0" err="1" smtClean="0"/>
              <a:t>boundaries;and</a:t>
            </a:r>
            <a:r>
              <a:rPr lang="en-US" dirty="0" smtClean="0"/>
              <a:t> </a:t>
            </a:r>
          </a:p>
          <a:p>
            <a:pPr>
              <a:buFont typeface="Wingdings" pitchFamily="2" charset="2"/>
              <a:buChar char="v"/>
            </a:pPr>
            <a:r>
              <a:rPr lang="en-US" dirty="0" smtClean="0"/>
              <a:t>Universally </a:t>
            </a:r>
            <a:r>
              <a:rPr lang="en-US" dirty="0" smtClean="0"/>
              <a:t>acceptable results are not possible.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US" dirty="0"/>
          </a:p>
        </p:txBody>
      </p:sp>
      <p:sp>
        <p:nvSpPr>
          <p:cNvPr id="3" name="Content Placeholder 2"/>
          <p:cNvSpPr>
            <a:spLocks noGrp="1"/>
          </p:cNvSpPr>
          <p:nvPr>
            <p:ph idx="1"/>
          </p:nvPr>
        </p:nvSpPr>
        <p:spPr/>
        <p:txBody>
          <a:bodyPr/>
          <a:lstStyle/>
          <a:p>
            <a:pPr algn="just"/>
            <a:r>
              <a:rPr lang="en-IN" dirty="0" smtClean="0"/>
              <a:t>Hague,Rod,Harrop,Martin</a:t>
            </a:r>
            <a:r>
              <a:rPr lang="en-IN" dirty="0" smtClean="0"/>
              <a:t> </a:t>
            </a:r>
            <a:r>
              <a:rPr lang="en-IN" dirty="0" smtClean="0"/>
              <a:t>&amp; McCormick, John(eds.),Comparative Government and Politics,macmillan international,2019</a:t>
            </a:r>
          </a:p>
          <a:p>
            <a:pPr algn="just"/>
            <a:r>
              <a:rPr lang="en-IN" dirty="0" smtClean="0"/>
              <a:t>Chilcote,Ronald H,Theories of Comparative Politics :The search for a paradigm reconsidered,Westview Press,1994</a:t>
            </a:r>
          </a:p>
          <a:p>
            <a:pPr algn="just"/>
            <a:r>
              <a:rPr lang="en-IN" dirty="0" err="1" smtClean="0"/>
              <a:t>Eckstein,H</a:t>
            </a:r>
            <a:r>
              <a:rPr lang="en-IN" dirty="0" smtClean="0"/>
              <a:t> &amp;</a:t>
            </a:r>
            <a:r>
              <a:rPr lang="en-IN" dirty="0" err="1" smtClean="0"/>
              <a:t>Apte</a:t>
            </a:r>
            <a:r>
              <a:rPr lang="en-IN" dirty="0" smtClean="0"/>
              <a:t> </a:t>
            </a:r>
            <a:r>
              <a:rPr lang="en-IN" dirty="0" err="1" smtClean="0"/>
              <a:t>D.C.,Comparative</a:t>
            </a:r>
            <a:r>
              <a:rPr lang="en-IN" dirty="0" smtClean="0"/>
              <a:t> </a:t>
            </a:r>
            <a:r>
              <a:rPr lang="en-IN" dirty="0" err="1" smtClean="0"/>
              <a:t>Politics;A</a:t>
            </a:r>
            <a:r>
              <a:rPr lang="en-IN" smtClean="0"/>
              <a:t> Reader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Comparative Government </a:t>
            </a:r>
            <a:r>
              <a:rPr lang="en-IN" sz="3200" dirty="0" err="1" smtClean="0"/>
              <a:t>vs</a:t>
            </a:r>
            <a:r>
              <a:rPr lang="en-IN" sz="3200" dirty="0" smtClean="0"/>
              <a:t> Comparative Politics</a:t>
            </a:r>
            <a:endParaRPr lang="en-US" sz="3200" dirty="0"/>
          </a:p>
        </p:txBody>
      </p:sp>
      <p:sp>
        <p:nvSpPr>
          <p:cNvPr id="3" name="Content Placeholder 2"/>
          <p:cNvSpPr>
            <a:spLocks noGrp="1"/>
          </p:cNvSpPr>
          <p:nvPr>
            <p:ph idx="1"/>
          </p:nvPr>
        </p:nvSpPr>
        <p:spPr/>
        <p:txBody>
          <a:bodyPr>
            <a:normAutofit fontScale="85000" lnSpcReduction="20000"/>
          </a:bodyPr>
          <a:lstStyle/>
          <a:p>
            <a:pPr algn="just"/>
            <a:r>
              <a:rPr lang="en-US" dirty="0" smtClean="0"/>
              <a:t>Though Comparative Government and Comparative Politics are two different subjects, yet the modern scientists have laid emphasis on the combined study of </a:t>
            </a:r>
            <a:r>
              <a:rPr lang="en-US" dirty="0" smtClean="0"/>
              <a:t>both for obvious reason. Further, </a:t>
            </a:r>
            <a:r>
              <a:rPr lang="en-US" dirty="0" smtClean="0"/>
              <a:t>comparative method has been used for the study of both </a:t>
            </a:r>
            <a:r>
              <a:rPr lang="en-US" dirty="0" smtClean="0"/>
              <a:t>. </a:t>
            </a:r>
          </a:p>
          <a:p>
            <a:pPr algn="just"/>
            <a:r>
              <a:rPr lang="en-US" dirty="0" smtClean="0"/>
              <a:t>Aristotle</a:t>
            </a:r>
            <a:r>
              <a:rPr lang="en-US" dirty="0" smtClean="0"/>
              <a:t>, </a:t>
            </a:r>
            <a:r>
              <a:rPr lang="en-US" dirty="0" smtClean="0"/>
              <a:t>well known Greek Philosopher attempted for the first time to </a:t>
            </a:r>
            <a:r>
              <a:rPr lang="en-US" dirty="0" smtClean="0"/>
              <a:t>understand </a:t>
            </a:r>
            <a:r>
              <a:rPr lang="en-US" dirty="0" smtClean="0"/>
              <a:t>the state, not so well known idea in those days. He went on to study and analyze almost 158 Constitutions to arrive at his famous classification of “Government” into 6 broad types depending upon the number and the purpose of power beholden by the people.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Comparative </a:t>
            </a:r>
            <a:r>
              <a:rPr lang="en-IN" dirty="0" err="1" smtClean="0"/>
              <a:t>Politics:Essence</a:t>
            </a:r>
            <a:endParaRPr lang="en-US" dirty="0"/>
          </a:p>
        </p:txBody>
      </p:sp>
      <p:sp>
        <p:nvSpPr>
          <p:cNvPr id="3" name="Content Placeholder 2"/>
          <p:cNvSpPr>
            <a:spLocks noGrp="1"/>
          </p:cNvSpPr>
          <p:nvPr>
            <p:ph idx="1"/>
          </p:nvPr>
        </p:nvSpPr>
        <p:spPr/>
        <p:txBody>
          <a:bodyPr>
            <a:normAutofit lnSpcReduction="10000"/>
          </a:bodyPr>
          <a:lstStyle/>
          <a:p>
            <a:pPr algn="just"/>
            <a:r>
              <a:rPr lang="en-IN" dirty="0" smtClean="0"/>
              <a:t>Comparative politics studies a broader range of political activity, including government and their institutions as well as other forms of organizations not directly related national government,e.g,tribes,communities,associations,unions.</a:t>
            </a:r>
          </a:p>
          <a:p>
            <a:pPr algn="just"/>
            <a:r>
              <a:rPr lang="en-IN" dirty="0" smtClean="0"/>
              <a:t>In other words it studies political as well as non-political actors and their attendant institutions.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Meaning of Comparative Politics</a:t>
            </a:r>
            <a:endParaRPr lang="en-US" dirty="0"/>
          </a:p>
        </p:txBody>
      </p:sp>
      <p:sp>
        <p:nvSpPr>
          <p:cNvPr id="3" name="Content Placeholder 2"/>
          <p:cNvSpPr>
            <a:spLocks noGrp="1"/>
          </p:cNvSpPr>
          <p:nvPr>
            <p:ph idx="1"/>
          </p:nvPr>
        </p:nvSpPr>
        <p:spPr/>
        <p:txBody>
          <a:bodyPr>
            <a:normAutofit lnSpcReduction="10000"/>
          </a:bodyPr>
          <a:lstStyle/>
          <a:p>
            <a:pPr algn="just">
              <a:buFont typeface="Wingdings" pitchFamily="2" charset="2"/>
              <a:buChar char="Ø"/>
            </a:pPr>
            <a:r>
              <a:rPr lang="en-US" dirty="0" smtClean="0"/>
              <a:t> </a:t>
            </a:r>
            <a:r>
              <a:rPr lang="en-US" dirty="0" smtClean="0"/>
              <a:t>Edward Freeman, “Comparative Politics is the comparative analysis of the various forms of governments and diverse political institutions”. </a:t>
            </a:r>
          </a:p>
          <a:p>
            <a:pPr algn="just">
              <a:buFont typeface="Wingdings" pitchFamily="2" charset="2"/>
              <a:buChar char="Ø"/>
            </a:pPr>
            <a:r>
              <a:rPr lang="en-US" dirty="0" smtClean="0"/>
              <a:t> </a:t>
            </a:r>
            <a:r>
              <a:rPr lang="en-US" dirty="0" smtClean="0"/>
              <a:t>Michael Curtis, “Comparative Politics is concerned with significant regularities, similarities and differences in the working of Political institutions and in political </a:t>
            </a:r>
            <a:r>
              <a:rPr lang="en-US" dirty="0" err="1" smtClean="0"/>
              <a:t>behaviour</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Growth of the Discipline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Comparison with others has been a common habit in humans. We compare many things with others to make the right decision, and the history of this human trait is as old as the existence of human civilization. The same applies in the case of comparative politics.</a:t>
            </a:r>
          </a:p>
          <a:p>
            <a:pPr algn="just"/>
            <a:r>
              <a:rPr lang="en-US" dirty="0" smtClean="0"/>
              <a:t> In the book named The Politics, written by Aristotle, has the mention of comparative politics. In this book, he compares “constitutions”, by introducing his famous typology. Aristotle made a comparison of 158 countries, and that’s how comparative politics was started.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Historical Growth</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IN" dirty="0" smtClean="0"/>
              <a:t>    As civilization progresses and new changes in the state system  occured,Comparative Politics underwent broadly </a:t>
            </a:r>
            <a:r>
              <a:rPr lang="en-IN" b="1" i="1" dirty="0" smtClean="0"/>
              <a:t>five phases </a:t>
            </a:r>
            <a:r>
              <a:rPr lang="en-IN" dirty="0" smtClean="0"/>
              <a:t>of transformations to allow political scientists to grasp phenomenon in more subtle ways:</a:t>
            </a:r>
          </a:p>
          <a:p>
            <a:pPr>
              <a:buFont typeface="Wingdings" pitchFamily="2" charset="2"/>
              <a:buChar char="§"/>
            </a:pPr>
            <a:r>
              <a:rPr lang="en-IN" dirty="0" smtClean="0"/>
              <a:t>State and System Theories</a:t>
            </a:r>
          </a:p>
          <a:p>
            <a:pPr>
              <a:buFont typeface="Wingdings" pitchFamily="2" charset="2"/>
              <a:buChar char="§"/>
            </a:pPr>
            <a:r>
              <a:rPr lang="en-IN" dirty="0" smtClean="0"/>
              <a:t>Cultural Theories</a:t>
            </a:r>
          </a:p>
          <a:p>
            <a:pPr>
              <a:buFont typeface="Wingdings" pitchFamily="2" charset="2"/>
              <a:buChar char="§"/>
            </a:pPr>
            <a:r>
              <a:rPr lang="en-IN" dirty="0" smtClean="0"/>
              <a:t>Developmental Theories</a:t>
            </a:r>
          </a:p>
          <a:p>
            <a:pPr>
              <a:buFont typeface="Wingdings" pitchFamily="2" charset="2"/>
              <a:buChar char="§"/>
            </a:pPr>
            <a:r>
              <a:rPr lang="en-IN" dirty="0" smtClean="0"/>
              <a:t>Class theories</a:t>
            </a:r>
          </a:p>
          <a:p>
            <a:pPr>
              <a:buFont typeface="Wingdings" pitchFamily="2" charset="2"/>
              <a:buChar char="§"/>
            </a:pPr>
            <a:r>
              <a:rPr lang="en-IN" dirty="0" smtClean="0"/>
              <a:t>Political Economy Theories</a:t>
            </a:r>
          </a:p>
          <a:p>
            <a:pPr>
              <a:buFont typeface="Wingdings" pitchFamily="2" charset="2"/>
              <a:buChar cha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Characteristics of Comparative Politics</a:t>
            </a:r>
            <a:endParaRPr lang="en-US" dirty="0"/>
          </a:p>
        </p:txBody>
      </p:sp>
      <p:sp>
        <p:nvSpPr>
          <p:cNvPr id="3" name="Content Placeholder 2"/>
          <p:cNvSpPr>
            <a:spLocks noGrp="1"/>
          </p:cNvSpPr>
          <p:nvPr>
            <p:ph idx="1"/>
          </p:nvPr>
        </p:nvSpPr>
        <p:spPr/>
        <p:txBody>
          <a:bodyPr/>
          <a:lstStyle/>
          <a:p>
            <a:r>
              <a:rPr lang="en-IN" dirty="0" smtClean="0"/>
              <a:t>Descriptive Studies</a:t>
            </a:r>
          </a:p>
          <a:p>
            <a:r>
              <a:rPr lang="en-IN" dirty="0" smtClean="0"/>
              <a:t>Historical-legalistic institutional studies</a:t>
            </a:r>
          </a:p>
          <a:p>
            <a:r>
              <a:rPr lang="en-IN" dirty="0" smtClean="0"/>
              <a:t>Parochial</a:t>
            </a:r>
          </a:p>
          <a:p>
            <a:r>
              <a:rPr lang="en-IN" dirty="0" smtClean="0"/>
              <a:t>Static</a:t>
            </a:r>
          </a:p>
          <a:p>
            <a:r>
              <a:rPr lang="en-IN" dirty="0" smtClean="0"/>
              <a:t>Monographic</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Approaches to Comparative Politics</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IN" sz="2600" b="1" i="1" dirty="0" smtClean="0">
                <a:latin typeface="Times New Roman" pitchFamily="18" charset="0"/>
                <a:cs typeface="Times New Roman" pitchFamily="18" charset="0"/>
              </a:rPr>
              <a:t> Institutional</a:t>
            </a:r>
            <a:r>
              <a:rPr lang="en-IN" sz="2400" dirty="0" smtClean="0">
                <a:latin typeface="Times New Roman" pitchFamily="18" charset="0"/>
                <a:cs typeface="Times New Roman" pitchFamily="18" charset="0"/>
              </a:rPr>
              <a:t>-an approach to the study of politics and government that focuses more on structure and dynamics of governing institutions (comparison of formal </a:t>
            </a:r>
            <a:r>
              <a:rPr lang="en-IN" sz="2400" dirty="0" err="1" smtClean="0">
                <a:latin typeface="Times New Roman" pitchFamily="18" charset="0"/>
                <a:cs typeface="Times New Roman" pitchFamily="18" charset="0"/>
              </a:rPr>
              <a:t>instt</a:t>
            </a:r>
            <a:r>
              <a:rPr lang="en-IN" sz="2400" dirty="0" smtClean="0">
                <a:latin typeface="Times New Roman" pitchFamily="18" charset="0"/>
                <a:cs typeface="Times New Roman" pitchFamily="18" charset="0"/>
              </a:rPr>
              <a:t>.)</a:t>
            </a:r>
          </a:p>
          <a:p>
            <a:pPr algn="just">
              <a:buNone/>
            </a:pPr>
            <a:r>
              <a:rPr lang="en-IN" sz="2600" b="1" i="1" dirty="0" smtClean="0">
                <a:latin typeface="Times New Roman" pitchFamily="18" charset="0"/>
                <a:cs typeface="Times New Roman" pitchFamily="18" charset="0"/>
              </a:rPr>
              <a:t>Structural</a:t>
            </a:r>
            <a:r>
              <a:rPr lang="en-IN" dirty="0" smtClean="0"/>
              <a:t>- </a:t>
            </a:r>
            <a:r>
              <a:rPr lang="en-IN" sz="2200" dirty="0" smtClean="0">
                <a:latin typeface="Times New Roman" pitchFamily="18" charset="0"/>
                <a:cs typeface="Times New Roman" pitchFamily="18" charset="0"/>
              </a:rPr>
              <a:t>an approach to study of politics and government that </a:t>
            </a:r>
            <a:r>
              <a:rPr lang="en-IN" sz="2200" dirty="0" err="1" smtClean="0">
                <a:latin typeface="Times New Roman" pitchFamily="18" charset="0"/>
                <a:cs typeface="Times New Roman" pitchFamily="18" charset="0"/>
              </a:rPr>
              <a:t>empahasises</a:t>
            </a:r>
            <a:r>
              <a:rPr lang="en-IN" sz="2200" dirty="0" smtClean="0">
                <a:latin typeface="Times New Roman" pitchFamily="18" charset="0"/>
                <a:cs typeface="Times New Roman" pitchFamily="18" charset="0"/>
              </a:rPr>
              <a:t> the relationships among groups and networks within larger system</a:t>
            </a:r>
          </a:p>
          <a:p>
            <a:pPr algn="just">
              <a:buNone/>
            </a:pPr>
            <a:r>
              <a:rPr lang="en-IN" sz="2600" b="1" i="1" dirty="0" smtClean="0">
                <a:latin typeface="Times New Roman" pitchFamily="18" charset="0"/>
                <a:cs typeface="Times New Roman" pitchFamily="18" charset="0"/>
              </a:rPr>
              <a:t>cultural</a:t>
            </a:r>
            <a:r>
              <a:rPr lang="en-IN" sz="2400" dirty="0" smtClean="0">
                <a:latin typeface="Times New Roman" pitchFamily="18" charset="0"/>
                <a:cs typeface="Times New Roman" pitchFamily="18" charset="0"/>
              </a:rPr>
              <a:t>-an approach to the study of politics and government based on understanding the influence of culture and cultural norms(how cultural norms and practices support or undermine different political preferences and forms)</a:t>
            </a:r>
          </a:p>
          <a:p>
            <a:pPr algn="just">
              <a:buNone/>
            </a:pPr>
            <a:r>
              <a:rPr lang="en-IN" sz="2400" b="1" dirty="0" smtClean="0">
                <a:latin typeface="Times New Roman" pitchFamily="18" charset="0"/>
                <a:cs typeface="Times New Roman" pitchFamily="18" charset="0"/>
              </a:rPr>
              <a:t> </a:t>
            </a:r>
            <a:r>
              <a:rPr lang="en-IN" sz="2600" b="1" i="1" dirty="0" smtClean="0">
                <a:latin typeface="Times New Roman" pitchFamily="18" charset="0"/>
                <a:cs typeface="Times New Roman" pitchFamily="18" charset="0"/>
              </a:rPr>
              <a:t>Rational Choice</a:t>
            </a:r>
            <a:r>
              <a:rPr lang="en-IN" sz="2200" dirty="0" smtClean="0">
                <a:latin typeface="Times New Roman" pitchFamily="18" charset="0"/>
                <a:cs typeface="Times New Roman" pitchFamily="18" charset="0"/>
              </a:rPr>
              <a:t>-an approach to the study of politics and government based on the idea that individuals work to maximize their benefits and minimize their costs.(ability to model the essential political actions and make predictions).</a:t>
            </a:r>
          </a:p>
          <a:p>
            <a:pPr>
              <a:buNone/>
            </a:pPr>
            <a:r>
              <a:rPr lang="en-IN" sz="2800" b="1" i="1" dirty="0" smtClean="0">
                <a:latin typeface="Times New Roman" pitchFamily="18" charset="0"/>
                <a:cs typeface="Times New Roman" pitchFamily="18" charset="0"/>
              </a:rPr>
              <a:t>Interpretative</a:t>
            </a:r>
            <a:r>
              <a:rPr lang="en-IN" sz="2400" dirty="0" smtClean="0">
                <a:latin typeface="Times New Roman" pitchFamily="18" charset="0"/>
                <a:cs typeface="Times New Roman" pitchFamily="18" charset="0"/>
              </a:rPr>
              <a:t>- an approach to the study of politics and government based on the argument that politics is formed by the ideas we have about it</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Nature of Comparative Politics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Analytical </a:t>
            </a:r>
            <a:r>
              <a:rPr lang="en-US" dirty="0" smtClean="0"/>
              <a:t>and Empirical </a:t>
            </a:r>
            <a:r>
              <a:rPr lang="en-US" dirty="0" smtClean="0"/>
              <a:t>investigation</a:t>
            </a:r>
          </a:p>
          <a:p>
            <a:r>
              <a:rPr lang="en-US" dirty="0" smtClean="0"/>
              <a:t>Comparative </a:t>
            </a:r>
            <a:r>
              <a:rPr lang="en-US" dirty="0" smtClean="0"/>
              <a:t>study of the formal and informal structures </a:t>
            </a:r>
            <a:endParaRPr lang="en-US" dirty="0" smtClean="0"/>
          </a:p>
          <a:p>
            <a:r>
              <a:rPr lang="en-US" dirty="0" smtClean="0"/>
              <a:t> </a:t>
            </a:r>
            <a:r>
              <a:rPr lang="en-US" dirty="0" smtClean="0"/>
              <a:t>Study of infra-structures </a:t>
            </a:r>
            <a:endParaRPr lang="en-US" dirty="0" smtClean="0"/>
          </a:p>
          <a:p>
            <a:r>
              <a:rPr lang="en-US" dirty="0" smtClean="0"/>
              <a:t>Emphasis </a:t>
            </a:r>
            <a:r>
              <a:rPr lang="en-US" dirty="0" smtClean="0"/>
              <a:t>on the study of Developing </a:t>
            </a:r>
            <a:r>
              <a:rPr lang="en-US" dirty="0" smtClean="0"/>
              <a:t>Societies</a:t>
            </a:r>
          </a:p>
          <a:p>
            <a:r>
              <a:rPr lang="en-US" dirty="0" smtClean="0"/>
              <a:t>Emphasis </a:t>
            </a:r>
            <a:r>
              <a:rPr lang="en-US" dirty="0" smtClean="0"/>
              <a:t>on the Inter-disciplinary method of study </a:t>
            </a:r>
            <a:r>
              <a:rPr lang="en-US" dirty="0" smtClean="0"/>
              <a:t> </a:t>
            </a:r>
          </a:p>
          <a:p>
            <a:r>
              <a:rPr lang="en-US" dirty="0" smtClean="0"/>
              <a:t>Value-free study</a:t>
            </a:r>
          </a:p>
          <a:p>
            <a:r>
              <a:rPr lang="en-US" dirty="0" smtClean="0"/>
              <a:t> </a:t>
            </a:r>
            <a:r>
              <a:rPr lang="en-US" dirty="0" smtClean="0"/>
              <a:t>Quest of theory building </a:t>
            </a:r>
            <a:endParaRPr lang="en-US" dirty="0" smtClean="0"/>
          </a:p>
          <a:p>
            <a:r>
              <a:rPr lang="en-US" dirty="0" smtClean="0"/>
              <a:t> </a:t>
            </a:r>
            <a:r>
              <a:rPr lang="en-US" dirty="0" smtClean="0"/>
              <a:t>Horizontal and vertical comparison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824</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Nature and Scope of Comparative Politics</vt:lpstr>
      <vt:lpstr>Comparative Government vs Comparative Politics</vt:lpstr>
      <vt:lpstr>Comparative Politics:Essence</vt:lpstr>
      <vt:lpstr>Meaning of Comparative Politics</vt:lpstr>
      <vt:lpstr>Growth of the Discipline</vt:lpstr>
      <vt:lpstr>Historical Growth</vt:lpstr>
      <vt:lpstr>Characteristics of Comparative Politics</vt:lpstr>
      <vt:lpstr>Approaches to Comparative Politics</vt:lpstr>
      <vt:lpstr>Nature of Comparative Politics</vt:lpstr>
      <vt:lpstr>Scope of Comparative Politics</vt:lpstr>
      <vt:lpstr>Scope of Comparative Politics: in nutshell</vt:lpstr>
      <vt:lpstr>System Theory: How it works</vt:lpstr>
      <vt:lpstr>Problems of Comparative Politics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and Scope of Comparative Politics</dc:title>
  <dc:creator>Gangesh Jha</dc:creator>
  <cp:lastModifiedBy>Windows User</cp:lastModifiedBy>
  <cp:revision>45</cp:revision>
  <dcterms:created xsi:type="dcterms:W3CDTF">2006-08-16T00:00:00Z</dcterms:created>
  <dcterms:modified xsi:type="dcterms:W3CDTF">2020-04-11T08:15:18Z</dcterms:modified>
</cp:coreProperties>
</file>